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5" r:id="rId3"/>
    <p:sldMasterId id="2147483697" r:id="rId4"/>
  </p:sldMasterIdLst>
  <p:notesMasterIdLst>
    <p:notesMasterId r:id="rId22"/>
  </p:notesMasterIdLst>
  <p:handoutMasterIdLst>
    <p:handoutMasterId r:id="rId23"/>
  </p:handoutMasterIdLst>
  <p:sldIdLst>
    <p:sldId id="382" r:id="rId5"/>
    <p:sldId id="368" r:id="rId6"/>
    <p:sldId id="379" r:id="rId7"/>
    <p:sldId id="395" r:id="rId8"/>
    <p:sldId id="371" r:id="rId9"/>
    <p:sldId id="361" r:id="rId10"/>
    <p:sldId id="362" r:id="rId11"/>
    <p:sldId id="393" r:id="rId12"/>
    <p:sldId id="366" r:id="rId13"/>
    <p:sldId id="385" r:id="rId14"/>
    <p:sldId id="384" r:id="rId15"/>
    <p:sldId id="383" r:id="rId16"/>
    <p:sldId id="386" r:id="rId17"/>
    <p:sldId id="388" r:id="rId18"/>
    <p:sldId id="387" r:id="rId19"/>
    <p:sldId id="390" r:id="rId20"/>
    <p:sldId id="391" r:id="rId21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C4D19"/>
    <a:srgbClr val="FFCC00"/>
    <a:srgbClr val="990000"/>
    <a:srgbClr val="FF9933"/>
    <a:srgbClr val="FF0000"/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0" autoAdjust="0"/>
    <p:restoredTop sz="95283" autoAdjust="0"/>
  </p:normalViewPr>
  <p:slideViewPr>
    <p:cSldViewPr>
      <p:cViewPr>
        <p:scale>
          <a:sx n="60" d="100"/>
          <a:sy n="60" d="100"/>
        </p:scale>
        <p:origin x="-1062" y="-210"/>
      </p:cViewPr>
      <p:guideLst>
        <p:guide orient="horz" pos="3566"/>
        <p:guide orient="horz" pos="845"/>
        <p:guide orient="horz" pos="1117"/>
        <p:guide pos="657"/>
        <p:guide pos="2290"/>
        <p:guide pos="5556"/>
        <p:guide pos="5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0" d="100"/>
          <a:sy n="70" d="100"/>
        </p:scale>
        <p:origin x="-2214" y="79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C2DEFC8-4946-40F8-908E-44AC8129B9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8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B03D5EC4-E04D-4394-A2B2-50AE3CFBFC57}" type="datetimeFigureOut">
              <a:rPr lang="es-ES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6F05DCA6-15F2-4BA4-953D-B32A4BA680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036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599113" cy="4468813"/>
          </a:xfrm>
          <a:noFill/>
        </p:spPr>
        <p:txBody>
          <a:bodyPr/>
          <a:lstStyle/>
          <a:p>
            <a:pPr marL="179388" lvl="1" indent="3175" eaLnBrk="1" hangingPunct="1"/>
            <a:endParaRPr lang="es-CL" sz="900" i="1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es-CL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ACE7A-8F17-40DB-987C-170B4BC4B04E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C3990-0F39-4C32-9C89-0FE1CFA14E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4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1FE5F-D354-459F-AEF8-C9973BFED87B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D5868-BF1E-4F6D-8CF1-8035548369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11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A6757-1FD0-407B-AF26-A6B487FCD9C1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4DC06-5E18-4185-881C-05E613A1AA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726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ACE7A-8F17-40DB-987C-170B4BC4B04E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C3990-0F39-4C32-9C89-0FE1CFA14E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463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7149F-AACD-478C-B153-A0863DA05537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DEEE1-4BEE-4F65-BDF5-5E3F18FF564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702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C259CF-EA90-458F-8FC6-0AA1680111D7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0810-C96D-4118-AA3B-B633B3E724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165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F8683-3D2B-4289-A2D3-A63857F3051C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2614C-2A86-4849-875D-BC19F63490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285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65A71-9B2B-44DD-87D4-1C8769EB4685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52843-66AA-47A2-B9ED-51BAF7C1E1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529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500E8E-5374-4455-89FB-56C09C44AD96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06750-5206-41F5-99D6-0EE5686CE0D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385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6F232-FAEE-4625-BC37-3CC01D39FDE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C343F-2ECB-4285-94CB-28BFB0E0F41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983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9BE2B-3FB7-42FE-A95C-0C1371C41D1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4155D-75FD-4DA4-A196-CAF8101E67A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38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7149F-AACD-478C-B153-A0863DA05537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DEEE1-4BEE-4F65-BDF5-5E3F18FF564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702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B5AA7-3C69-4503-8727-056A179DAC6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8FEE-1F79-4145-BF88-DDCAD9C582C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120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1FE5F-D354-459F-AEF8-C9973BFED87B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D5868-BF1E-4F6D-8CF1-8035548369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118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A6757-1FD0-407B-AF26-A6B487FCD9C1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4DC06-5E18-4185-881C-05E613A1AA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726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ACE7A-8F17-40DB-987C-170B4BC4B04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C3990-0F39-4C32-9C89-0FE1CFA14E7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44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7149F-AACD-478C-B153-A0863DA0553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DEEE1-4BEE-4F65-BDF5-5E3F18FF564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10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C259CF-EA90-458F-8FC6-0AA1680111D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0810-C96D-4118-AA3B-B633B3E724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068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F8683-3D2B-4289-A2D3-A63857F3051C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2614C-2A86-4849-875D-BC19F634901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27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65A71-9B2B-44DD-87D4-1C8769EB468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52843-66AA-47A2-B9ED-51BAF7C1E16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40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500E8E-5374-4455-89FB-56C09C44AD96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06750-5206-41F5-99D6-0EE5686CE0D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64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6F232-FAEE-4625-BC37-3CC01D39FDE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C343F-2ECB-4285-94CB-28BFB0E0F41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4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C259CF-EA90-458F-8FC6-0AA1680111D7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0810-C96D-4118-AA3B-B633B3E724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165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9BE2B-3FB7-42FE-A95C-0C1371C41D1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4155D-75FD-4DA4-A196-CAF8101E67A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3982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B5AA7-3C69-4503-8727-056A179DAC6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8FEE-1F79-4145-BF88-DDCAD9C582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05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1FE5F-D354-459F-AEF8-C9973BFED87B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D5868-BF1E-4F6D-8CF1-80355483691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047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A6757-1FD0-407B-AF26-A6B487FCD9C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4DC06-5E18-4185-881C-05E613A1AA9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070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ACE7A-8F17-40DB-987C-170B4BC4B04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C3990-0F39-4C32-9C89-0FE1CFA14E7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864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7149F-AACD-478C-B153-A0863DA0553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DEEE1-4BEE-4F65-BDF5-5E3F18FF564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3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C259CF-EA90-458F-8FC6-0AA1680111D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0810-C96D-4118-AA3B-B633B3E724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99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F8683-3D2B-4289-A2D3-A63857F3051C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2614C-2A86-4849-875D-BC19F634901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749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65A71-9B2B-44DD-87D4-1C8769EB468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52843-66AA-47A2-B9ED-51BAF7C1E16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364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500E8E-5374-4455-89FB-56C09C44AD96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06750-5206-41F5-99D6-0EE5686CE0D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1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F8683-3D2B-4289-A2D3-A63857F3051C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2614C-2A86-4849-875D-BC19F63490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2851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6F232-FAEE-4625-BC37-3CC01D39FDE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C343F-2ECB-4285-94CB-28BFB0E0F41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297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9BE2B-3FB7-42FE-A95C-0C1371C41D1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4155D-75FD-4DA4-A196-CAF8101E67A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88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B5AA7-3C69-4503-8727-056A179DAC6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8FEE-1F79-4145-BF88-DDCAD9C582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231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1FE5F-D354-459F-AEF8-C9973BFED87B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D5868-BF1E-4F6D-8CF1-80355483691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11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A6757-1FD0-407B-AF26-A6B487FCD9C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4DC06-5E18-4185-881C-05E613A1AA9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7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65A71-9B2B-44DD-87D4-1C8769EB4685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52843-66AA-47A2-B9ED-51BAF7C1E1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5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500E8E-5374-4455-89FB-56C09C44AD96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06750-5206-41F5-99D6-0EE5686CE0D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38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6F232-FAEE-4625-BC37-3CC01D39FDE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CC343F-2ECB-4285-94CB-28BFB0E0F41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98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9BE2B-3FB7-42FE-A95C-0C1371C41D1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4155D-75FD-4DA4-A196-CAF8101E67A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38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B5AA7-3C69-4503-8727-056A179DAC68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8FEE-1F79-4145-BF88-DDCAD9C582C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12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21FF2C-F868-4D2A-95CD-14873391397E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B7F6B-3222-4E9C-B2C0-34FA6FF25BA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7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21FF2C-F868-4D2A-95CD-14873391397E}" type="datetime1">
              <a:rPr lang="es-ES" smtClean="0"/>
              <a:pPr>
                <a:defRPr/>
              </a:pPr>
              <a:t>24/07/2013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B7F6B-3222-4E9C-B2C0-34FA6FF25BA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7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21FF2C-F868-4D2A-95CD-14873391397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B7F6B-3222-4E9C-B2C0-34FA6FF25BA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46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21FF2C-F868-4D2A-95CD-14873391397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24/07/2013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B7F6B-3222-4E9C-B2C0-34FA6FF25BA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48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10.emf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5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png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56105B-3FE0-4C24-9C76-10C06F4847E8}" type="slidenum">
              <a:rPr lang="es-ES" b="0" smtClean="0">
                <a:solidFill>
                  <a:schemeClr val="bg1"/>
                </a:solidFill>
              </a:rPr>
              <a:pPr eaLnBrk="1" hangingPunct="1"/>
              <a:t>1</a:t>
            </a:fld>
            <a:endParaRPr lang="es-ES" b="0" smtClean="0">
              <a:solidFill>
                <a:schemeClr val="bg1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3972"/>
            <a:ext cx="8353425" cy="1943100"/>
          </a:xfrm>
        </p:spPr>
        <p:txBody>
          <a:bodyPr/>
          <a:lstStyle/>
          <a:p>
            <a:pPr eaLnBrk="1" hangingPunct="1"/>
            <a:r>
              <a:rPr lang="es-CL" sz="3600" b="1" dirty="0" smtClean="0">
                <a:solidFill>
                  <a:schemeClr val="bg1"/>
                </a:solidFill>
              </a:rPr>
              <a:t> </a:t>
            </a:r>
            <a:br>
              <a:rPr lang="es-CL" sz="3600" b="1" dirty="0" smtClean="0">
                <a:solidFill>
                  <a:schemeClr val="bg1"/>
                </a:solidFill>
              </a:rPr>
            </a:br>
            <a:r>
              <a:rPr lang="es-CL" sz="3600" b="1" dirty="0" smtClean="0">
                <a:solidFill>
                  <a:schemeClr val="bg1"/>
                </a:solidFill>
              </a:rPr>
              <a:t>Gobiernos Corporativos:</a:t>
            </a:r>
            <a:br>
              <a:rPr lang="es-CL" sz="3600" b="1" dirty="0" smtClean="0">
                <a:solidFill>
                  <a:schemeClr val="bg1"/>
                </a:solidFill>
              </a:rPr>
            </a:br>
            <a:r>
              <a:rPr lang="es-CL" sz="3600" b="1" dirty="0" smtClean="0">
                <a:solidFill>
                  <a:schemeClr val="bg1"/>
                </a:solidFill>
              </a:rPr>
              <a:t>Avances en la Regulación</a:t>
            </a: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79512" y="4509343"/>
            <a:ext cx="84963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0" dirty="0" err="1">
                <a:solidFill>
                  <a:schemeClr val="bg1"/>
                </a:solidFill>
              </a:rPr>
              <a:t>Hernán</a:t>
            </a:r>
            <a:r>
              <a:rPr lang="en-US" sz="2400" b="0" dirty="0">
                <a:solidFill>
                  <a:schemeClr val="bg1"/>
                </a:solidFill>
              </a:rPr>
              <a:t> López </a:t>
            </a:r>
            <a:r>
              <a:rPr lang="en-US" sz="2400" b="0" dirty="0" err="1">
                <a:solidFill>
                  <a:schemeClr val="bg1"/>
                </a:solidFill>
              </a:rPr>
              <a:t>Böhner</a:t>
            </a:r>
            <a:endParaRPr lang="en-US" sz="2400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Intendente de Valores - SVS</a:t>
            </a:r>
          </a:p>
          <a:p>
            <a:pPr>
              <a:spcBef>
                <a:spcPct val="20000"/>
              </a:spcBef>
            </a:pPr>
            <a:endParaRPr lang="es-CL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Seminario Gobiernos Corporativo &amp; Buenas Prácticas</a:t>
            </a: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Cámara Regional del Comercio de Valparaíso – </a:t>
            </a:r>
            <a:r>
              <a:rPr lang="es-CL" b="0" dirty="0" err="1">
                <a:solidFill>
                  <a:schemeClr val="bg1"/>
                </a:solidFill>
              </a:rPr>
              <a:t>Deloitte</a:t>
            </a:r>
            <a:endParaRPr lang="es-CL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es-CL" sz="700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Viña del Mar, 25 de julio de 2013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Gobiernos Corporativos en Chile</a:t>
            </a:r>
          </a:p>
        </p:txBody>
      </p:sp>
      <p:sp>
        <p:nvSpPr>
          <p:cNvPr id="1331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46A424-F45F-42BA-B36A-EB84EB8142E3}" type="slidenum">
              <a:rPr lang="es-ES" b="0" smtClean="0"/>
              <a:pPr eaLnBrk="1" hangingPunct="1"/>
              <a:t>10</a:t>
            </a:fld>
            <a:endParaRPr lang="es-ES" b="0" smtClean="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7786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 smtClean="0"/>
              <a:t>Código de buenas prácticas:  Encuesta </a:t>
            </a:r>
            <a:r>
              <a:rPr lang="es-CL" dirty="0"/>
              <a:t>de </a:t>
            </a:r>
            <a:r>
              <a:rPr lang="es-CL" dirty="0" smtClean="0"/>
              <a:t>Gobiernos Corporativos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584200" y="20605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ES"/>
            </a:defPPr>
            <a:lvl1pPr marL="342900" indent="-342900" algn="just" eaLnBrk="0" hangingPunct="0">
              <a:spcBef>
                <a:spcPct val="20000"/>
              </a:spcBef>
              <a:buChar char="•"/>
              <a:defRPr sz="2000" b="0" kern="0">
                <a:latin typeface="+mn-lt"/>
              </a:defRPr>
            </a:lvl1pPr>
            <a:lvl2pPr marL="742950" lvl="1" indent="-285750" algn="just" eaLnBrk="0" hangingPunct="0">
              <a:spcBef>
                <a:spcPct val="20000"/>
              </a:spcBef>
              <a:buFont typeface="Wingdings" pitchFamily="2" charset="2"/>
              <a:buChar char="ü"/>
              <a:defRPr sz="2000" b="0" kern="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es-CL" dirty="0"/>
              <a:t>En enero de 2012 se realizó el 2do Encuentro de Directores organizado por ICARE y la SVS, donde se invitó a completar una encuesta sobre temas relacionados a </a:t>
            </a:r>
            <a:r>
              <a:rPr lang="es-CL" dirty="0" smtClean="0"/>
              <a:t>GC</a:t>
            </a:r>
            <a:endParaRPr lang="es-CL" dirty="0"/>
          </a:p>
          <a:p>
            <a:r>
              <a:rPr lang="es-CL" dirty="0"/>
              <a:t>Dentro de las preguntas, se incluyó una sobre la existencia de un código de buenas prácticas de GC, y la opinión del encuestado respecto de </a:t>
            </a:r>
            <a:r>
              <a:rPr lang="es-CL" dirty="0" smtClean="0"/>
              <a:t>éste</a:t>
            </a:r>
            <a:endParaRPr lang="es-CL" dirty="0"/>
          </a:p>
          <a:p>
            <a:r>
              <a:rPr lang="es-CL" dirty="0"/>
              <a:t>A continuación se presentan los resultados a dicha pregunta. Ellos deben tomarse sólo como una aproximación a la opinión del mercado, ya que corresponden al grupo de directores que respondió la encuesta, no siendo necesariamente representativos del universo de directores de las sociedades en Chile</a:t>
            </a:r>
          </a:p>
          <a:p>
            <a:r>
              <a:rPr lang="es-CL" dirty="0" smtClean="0"/>
              <a:t>Dicha </a:t>
            </a:r>
            <a:r>
              <a:rPr lang="es-CL" dirty="0"/>
              <a:t>encuesta fue respondida por 17 directores independientes, y 28 no independientes</a:t>
            </a:r>
          </a:p>
          <a:p>
            <a:pPr lvl="1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EF8C21-6685-4807-88FA-79789ABEBFD4}" type="slidenum">
              <a:rPr lang="es-ES" b="0" smtClean="0"/>
              <a:pPr eaLnBrk="1" hangingPunct="1"/>
              <a:t>11</a:t>
            </a:fld>
            <a:endParaRPr lang="es-ES" b="0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Encuesta de Gobiernos Corporativos</a:t>
            </a:r>
            <a:endParaRPr lang="es-ES" dirty="0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43088"/>
            <a:ext cx="7991475" cy="49498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Gobiernos Corporativos en Chile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5655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  <p:sp>
        <p:nvSpPr>
          <p:cNvPr id="15362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0192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F78927-541A-4196-B9F9-D005888EA4A2}" type="slidenum">
              <a:rPr lang="es-ES" b="0" smtClean="0"/>
              <a:pPr eaLnBrk="1" hangingPunct="1"/>
              <a:t>12</a:t>
            </a:fld>
            <a:endParaRPr lang="es-ES" b="0" smtClean="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NCG 341 sobre evaluación de Gobiernos Corporativos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558800" y="2133601"/>
            <a:ext cx="8229600" cy="424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s-CL" b="0" kern="0" dirty="0" smtClean="0">
                <a:solidFill>
                  <a:schemeClr val="tx1"/>
                </a:solidFill>
              </a:rPr>
              <a:t>La NCG 341 exige que las sociedades informen sobre la existencia de ciertas prácticas o políticas dentro de la empresa, sin ser éstas de adopción obligatoria: “</a:t>
            </a:r>
            <a:r>
              <a:rPr lang="es-CL" i="1" kern="0" dirty="0" err="1" smtClean="0">
                <a:solidFill>
                  <a:schemeClr val="tx1"/>
                </a:solidFill>
              </a:rPr>
              <a:t>Comply</a:t>
            </a:r>
            <a:r>
              <a:rPr lang="es-CL" i="1" kern="0" dirty="0" smtClean="0">
                <a:solidFill>
                  <a:schemeClr val="tx1"/>
                </a:solidFill>
              </a:rPr>
              <a:t> </a:t>
            </a:r>
            <a:r>
              <a:rPr lang="es-CL" i="1" kern="0" dirty="0" err="1" smtClean="0">
                <a:solidFill>
                  <a:schemeClr val="tx1"/>
                </a:solidFill>
              </a:rPr>
              <a:t>or</a:t>
            </a:r>
            <a:r>
              <a:rPr lang="es-CL" i="1" kern="0" dirty="0" smtClean="0">
                <a:solidFill>
                  <a:schemeClr val="tx1"/>
                </a:solidFill>
              </a:rPr>
              <a:t> </a:t>
            </a:r>
            <a:r>
              <a:rPr lang="es-CL" i="1" kern="0" dirty="0" err="1" smtClean="0">
                <a:solidFill>
                  <a:schemeClr val="tx1"/>
                </a:solidFill>
              </a:rPr>
              <a:t>explain</a:t>
            </a:r>
            <a:r>
              <a:rPr lang="es-CL" i="1" kern="0" dirty="0" smtClean="0">
                <a:solidFill>
                  <a:schemeClr val="tx1"/>
                </a:solidFill>
              </a:rPr>
              <a:t>”</a:t>
            </a:r>
          </a:p>
          <a:p>
            <a:pPr algn="just">
              <a:defRPr/>
            </a:pPr>
            <a:endParaRPr lang="es-CL" b="0" kern="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s-CL" b="0" kern="0" dirty="0" smtClean="0">
                <a:solidFill>
                  <a:schemeClr val="tx1"/>
                </a:solidFill>
              </a:rPr>
              <a:t>Dichas prácticas o principios nacieron de la discusión académica, recomendaciones de organismos </a:t>
            </a:r>
            <a:r>
              <a:rPr lang="es-CL" b="0" kern="0" dirty="0" smtClean="0">
                <a:solidFill>
                  <a:schemeClr val="tx1"/>
                </a:solidFill>
              </a:rPr>
              <a:t>internacionales (OCDE, IOSCO),  </a:t>
            </a:r>
            <a:r>
              <a:rPr lang="es-CL" b="0" kern="0" dirty="0" smtClean="0">
                <a:solidFill>
                  <a:schemeClr val="tx1"/>
                </a:solidFill>
              </a:rPr>
              <a:t>revisión de códigos internacionales de buenas prácticas, y encuentros de directores y de centros de Gobierno Corporativo</a:t>
            </a:r>
          </a:p>
          <a:p>
            <a:pPr algn="just">
              <a:defRPr/>
            </a:pPr>
            <a:endParaRPr lang="es-CL" b="0" kern="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s-CL" b="0" kern="0" dirty="0" smtClean="0">
                <a:solidFill>
                  <a:schemeClr val="tx1"/>
                </a:solidFill>
              </a:rPr>
              <a:t>Los temas que abarca se agrupan en las siguientes áreas: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900" b="0" kern="0" dirty="0" smtClean="0">
                <a:solidFill>
                  <a:schemeClr val="tx1"/>
                </a:solidFill>
              </a:rPr>
              <a:t>El funcionamiento del Directorio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900" b="0" kern="0" dirty="0" smtClean="0">
                <a:solidFill>
                  <a:schemeClr val="tx1"/>
                </a:solidFill>
              </a:rPr>
              <a:t>La relación entre la sociedad, los accionistas y el público en general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900" b="0" kern="0" dirty="0" smtClean="0">
                <a:solidFill>
                  <a:schemeClr val="tx1"/>
                </a:solidFill>
              </a:rPr>
              <a:t>La sustitución, retención y compensación de los ejecutivos principales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900" b="0" kern="0" dirty="0" smtClean="0">
                <a:solidFill>
                  <a:schemeClr val="tx1"/>
                </a:solidFill>
              </a:rPr>
              <a:t>Las políticas y procedimientos de gestión de riesgos y control interno</a:t>
            </a:r>
          </a:p>
          <a:p>
            <a:pPr algn="just">
              <a:defRPr/>
            </a:pPr>
            <a:endParaRPr lang="es-CL" sz="2900" b="0" kern="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AC8355-E6CE-4E16-9CD2-CBB0A91FE5C2}" type="slidenum">
              <a:rPr lang="es-ES" b="0" smtClean="0"/>
              <a:pPr eaLnBrk="1" hangingPunct="1"/>
              <a:t>13</a:t>
            </a:fld>
            <a:endParaRPr lang="es-ES" b="0" smtClean="0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NCG 341 sobre evaluación de Gobiernos Corporativos</a:t>
            </a:r>
            <a:endParaRPr lang="es-ES" dirty="0"/>
          </a:p>
        </p:txBody>
      </p:sp>
      <p:sp>
        <p:nvSpPr>
          <p:cNvPr id="7" name="2 Marcador de texto"/>
          <p:cNvSpPr txBox="1">
            <a:spLocks/>
          </p:cNvSpPr>
          <p:nvPr/>
        </p:nvSpPr>
        <p:spPr bwMode="auto">
          <a:xfrm>
            <a:off x="590550" y="20605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En esta norma se tocan temas en los que se está avanzando a nivel internacional , tales como: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Evaluación del funcionamiento del directorio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Tiempo de dedicación a la labor del director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Inducción de directores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Mecanismos de difusión de la junta de accionistas</a:t>
            </a:r>
          </a:p>
          <a:p>
            <a:pPr marL="120650" indent="0" algn="just">
              <a:buFontTx/>
              <a:buNone/>
              <a:defRPr/>
            </a:pPr>
            <a:endParaRPr lang="es-CL" sz="2000" b="0" kern="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La NCG 341 permite además que cada directorio liste una serie de otras prácticas que ha adoptado, y que considera relevantes para el buen funcionamiento del Gobierno Corporativo</a:t>
            </a:r>
          </a:p>
          <a:p>
            <a:pPr marL="120650" indent="0" algn="just">
              <a:buFontTx/>
              <a:buNone/>
              <a:defRPr/>
            </a:pPr>
            <a:endParaRPr lang="es-CL" sz="2000" b="0" kern="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5655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FCCE67-B107-4204-A1DF-561C63BF4483}" type="slidenum">
              <a:rPr lang="es-ES" b="0" smtClean="0"/>
              <a:pPr eaLnBrk="1" hangingPunct="1"/>
              <a:t>14</a:t>
            </a:fld>
            <a:endParaRPr lang="es-ES" b="0" dirty="0" smtClean="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NCG 341 sobre evaluación de Gobiernos Corporativos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590550" y="2205038"/>
            <a:ext cx="82296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El crear un vehículo que permite informar –de una manera estandarizada y a través de un medio creíble- acerca de las prácticas que tienen las sociedades, reduce los costos de transacción y coordinación de aquellas empresas interesadas en señalizar al mercado sobre la calidad de su GC</a:t>
            </a:r>
          </a:p>
          <a:p>
            <a:pPr algn="just">
              <a:defRPr/>
            </a:pPr>
            <a:endParaRPr lang="es-CL" sz="2000" b="0" kern="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La difusión de información sobre las prácticas del GC: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Precipita el cuestionamiento interno de las actuales políticas de GC en las empresas, y da incentivos a adoptar las mejores prácticas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Aumentará el nivel de confianza en el mercado, especialmente de los inversionistas, por contar con mayor y mejor información</a:t>
            </a:r>
          </a:p>
          <a:p>
            <a:pPr algn="just">
              <a:defRPr/>
            </a:pPr>
            <a:endParaRPr lang="es-CL" sz="2000" b="0" kern="0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5655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17EC4E-7994-4E29-82EC-70E052E1A04D}" type="slidenum">
              <a:rPr lang="es-ES" b="0" smtClean="0"/>
              <a:pPr eaLnBrk="1" hangingPunct="1"/>
              <a:t>15</a:t>
            </a:fld>
            <a:endParaRPr lang="es-ES" b="0" smtClean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NCG 341 sobre evaluación de Gobiernos Corporativos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604838" y="2133601"/>
            <a:ext cx="8229600" cy="417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La estandarización de prácticas de GC:</a:t>
            </a:r>
          </a:p>
          <a:p>
            <a:pPr algn="just">
              <a:defRPr/>
            </a:pPr>
            <a:endParaRPr lang="es-CL" sz="8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Permitirá una mayor comparabilidad y ordenamiento de la información, convirtiéndola en información útil para los inversionistas. Ciertamente, esta información será valorada por los inversionistas al referirse a un tema relevante, y al tratarse de información objetiva, estándar e imparcial</a:t>
            </a:r>
          </a:p>
          <a:p>
            <a:pPr lvl="1" algn="just">
              <a:buFont typeface="Wingdings" pitchFamily="2" charset="2"/>
              <a:buChar char="ü"/>
              <a:defRPr/>
            </a:pPr>
            <a:endParaRPr lang="es-CL" sz="8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Reducirá las asimetrías de información, y evitará suspicacias que pudiera tener el mercado sobre la información que está entregando la empresa</a:t>
            </a:r>
          </a:p>
          <a:p>
            <a:pPr algn="just">
              <a:defRPr/>
            </a:pPr>
            <a:endParaRPr lang="es-CL" sz="800" b="0" kern="0" dirty="0" smtClean="0">
              <a:solidFill>
                <a:schemeClr val="tx1"/>
              </a:solidFill>
            </a:endParaRPr>
          </a:p>
          <a:p>
            <a:pPr marL="463550" lvl="1" indent="-342900" algn="just">
              <a:spcBef>
                <a:spcPts val="640"/>
              </a:spcBef>
              <a:buFont typeface="Arial" pitchFamily="34" charset="0"/>
              <a:buChar char="•"/>
              <a:defRPr/>
            </a:pPr>
            <a:r>
              <a:rPr lang="es-CL" sz="2000" b="0" kern="0" dirty="0" smtClean="0">
                <a:solidFill>
                  <a:schemeClr val="tx1"/>
                </a:solidFill>
              </a:rPr>
              <a:t>Además, las sociedades podrán informar de otras prácticas,  lo que puede precipitar el interés de competidores u otros por emularlas, nutriendo así el proceso de adopción de buenas prácticas</a:t>
            </a:r>
          </a:p>
          <a:p>
            <a:pPr marL="120650" indent="0" algn="just">
              <a:buFontTx/>
              <a:buNone/>
              <a:defRPr/>
            </a:pPr>
            <a:endParaRPr lang="es-CL" sz="2000" b="0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5655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F2426D-C160-4FF9-A3AC-C891649670A4}" type="slidenum">
              <a:rPr lang="es-ES" b="0" smtClean="0"/>
              <a:pPr eaLnBrk="1" hangingPunct="1"/>
              <a:t>16</a:t>
            </a:fld>
            <a:endParaRPr lang="es-ES" b="0" dirty="0" smtClean="0"/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NCG 341 sobre evaluación de Gobiernos Corporativos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573088" y="2162175"/>
            <a:ext cx="82296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defPPr>
              <a:defRPr lang="es-ES"/>
            </a:defPPr>
            <a:lvl1pPr marL="342900" indent="-342900" algn="just" eaLnBrk="0" hangingPunct="0">
              <a:spcBef>
                <a:spcPct val="20000"/>
              </a:spcBef>
              <a:buChar char="•"/>
              <a:defRPr sz="2000" b="0" kern="0">
                <a:latin typeface="+mn-lt"/>
              </a:defRPr>
            </a:lvl1pPr>
            <a:lvl2pPr marL="742950" lvl="1" indent="-285750" algn="just" eaLnBrk="0" hangingPunct="0">
              <a:spcBef>
                <a:spcPct val="20000"/>
              </a:spcBef>
              <a:buFont typeface="Wingdings" pitchFamily="2" charset="2"/>
              <a:buChar char="ü"/>
              <a:defRPr sz="2000" b="0" kern="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es-CL" dirty="0"/>
              <a:t>Mercados que vayan convergiendo hacia las mejores prácticas, y en que éstas son públicamente informadas, pueden constituirse en un importante foco de atracción para inversionistas foráneos, en un mundo cada vez más globalizado</a:t>
            </a:r>
          </a:p>
          <a:p>
            <a:endParaRPr lang="es-CL" dirty="0"/>
          </a:p>
          <a:p>
            <a:r>
              <a:rPr lang="es-CL" dirty="0"/>
              <a:t>En síntesis, esperamos que a través de esta norma se contribuya a una mejora en los gobiernos corporativos de las sociedades, y a una mayor profundización del mercado financiero, con los consecuentes beneficios que ello conlleva</a:t>
            </a:r>
          </a:p>
          <a:p>
            <a:pPr lvl="1"/>
            <a:endParaRPr lang="es-CL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5655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3600"/>
            <a:ext cx="8353425" cy="1943100"/>
          </a:xfrm>
        </p:spPr>
        <p:txBody>
          <a:bodyPr/>
          <a:lstStyle/>
          <a:p>
            <a:pPr eaLnBrk="1" hangingPunct="1"/>
            <a:r>
              <a:rPr lang="es-CL" sz="3600" b="1" dirty="0" smtClean="0">
                <a:solidFill>
                  <a:schemeClr val="bg1"/>
                </a:solidFill>
              </a:rPr>
              <a:t> </a:t>
            </a:r>
            <a:br>
              <a:rPr lang="es-CL" sz="3600" b="1" dirty="0" smtClean="0">
                <a:solidFill>
                  <a:schemeClr val="bg1"/>
                </a:solidFill>
              </a:rPr>
            </a:br>
            <a:r>
              <a:rPr lang="es-CL" sz="3600" b="1" dirty="0" smtClean="0">
                <a:solidFill>
                  <a:schemeClr val="bg1"/>
                </a:solidFill>
              </a:rPr>
              <a:t>Gobiernos Corporativos:</a:t>
            </a:r>
            <a:br>
              <a:rPr lang="es-CL" sz="3600" b="1" dirty="0" smtClean="0">
                <a:solidFill>
                  <a:schemeClr val="bg1"/>
                </a:solidFill>
              </a:rPr>
            </a:br>
            <a:r>
              <a:rPr lang="es-CL" sz="3600" b="1" dirty="0" smtClean="0">
                <a:solidFill>
                  <a:schemeClr val="bg1"/>
                </a:solidFill>
              </a:rPr>
              <a:t>Avances en la Regulación</a:t>
            </a: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79512" y="4509343"/>
            <a:ext cx="84963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0" dirty="0" err="1">
                <a:solidFill>
                  <a:schemeClr val="bg1"/>
                </a:solidFill>
              </a:rPr>
              <a:t>Hernán</a:t>
            </a:r>
            <a:r>
              <a:rPr lang="en-US" sz="2400" b="0" dirty="0">
                <a:solidFill>
                  <a:schemeClr val="bg1"/>
                </a:solidFill>
              </a:rPr>
              <a:t> López </a:t>
            </a:r>
            <a:r>
              <a:rPr lang="en-US" sz="2400" b="0" dirty="0" err="1">
                <a:solidFill>
                  <a:schemeClr val="bg1"/>
                </a:solidFill>
              </a:rPr>
              <a:t>Böhner</a:t>
            </a:r>
            <a:endParaRPr lang="en-US" sz="2400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Intendente de Valores - SVS</a:t>
            </a:r>
          </a:p>
          <a:p>
            <a:pPr>
              <a:spcBef>
                <a:spcPct val="20000"/>
              </a:spcBef>
            </a:pPr>
            <a:endParaRPr lang="es-CL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Seminario Gobiernos Corporativo &amp; Buenas Prácticas</a:t>
            </a: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Cámara Regional del Comercio de Valparaíso – </a:t>
            </a:r>
            <a:r>
              <a:rPr lang="es-CL" b="0" dirty="0" err="1">
                <a:solidFill>
                  <a:schemeClr val="bg1"/>
                </a:solidFill>
              </a:rPr>
              <a:t>Deloitte</a:t>
            </a:r>
            <a:endParaRPr lang="es-CL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es-CL" sz="700" b="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s-CL" b="0" dirty="0">
                <a:solidFill>
                  <a:schemeClr val="bg1"/>
                </a:solidFill>
              </a:rPr>
              <a:t>Viña del Mar, 25 de julio de 2013</a:t>
            </a:r>
          </a:p>
        </p:txBody>
      </p:sp>
    </p:spTree>
    <p:extLst>
      <p:ext uri="{BB962C8B-B14F-4D97-AF65-F5344CB8AC3E}">
        <p14:creationId xmlns:p14="http://schemas.microsoft.com/office/powerpoint/2010/main" val="4069962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84168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A2002D-B33E-40A8-B87E-18939FFD54D2}" type="slidenum">
              <a:rPr lang="es-ES" b="0" smtClean="0"/>
              <a:pPr eaLnBrk="1" hangingPunct="1"/>
              <a:t>2</a:t>
            </a:fld>
            <a:endParaRPr lang="es-ES" b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CL" dirty="0" smtClean="0"/>
              <a:t>Agenda</a:t>
            </a:r>
            <a:endParaRPr lang="es-E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1517" y="1927225"/>
            <a:ext cx="7508875" cy="3949700"/>
          </a:xfrm>
        </p:spPr>
        <p:txBody>
          <a:bodyPr/>
          <a:lstStyle/>
          <a:p>
            <a:pPr eaLnBrk="1" hangingPunct="1">
              <a:buBlip>
                <a:blip r:embed="rId5"/>
              </a:buBlip>
              <a:tabLst>
                <a:tab pos="541338" algn="l"/>
              </a:tabLst>
            </a:pPr>
            <a:r>
              <a:rPr lang="es-ES" sz="2800" dirty="0" smtClean="0"/>
              <a:t>¿Por qué es necesario un Marco Regulatorio de Gobierno Corporativo?</a:t>
            </a:r>
          </a:p>
          <a:p>
            <a:pPr eaLnBrk="1" hangingPunct="1">
              <a:buBlip>
                <a:blip r:embed="rId5"/>
              </a:buBlip>
              <a:tabLst>
                <a:tab pos="541338" algn="l"/>
              </a:tabLst>
            </a:pPr>
            <a:endParaRPr lang="es-ES" sz="2800" dirty="0" smtClean="0"/>
          </a:p>
          <a:p>
            <a:pPr eaLnBrk="1" hangingPunct="1">
              <a:buBlip>
                <a:blip r:embed="rId5"/>
              </a:buBlip>
              <a:tabLst>
                <a:tab pos="541338" algn="l"/>
              </a:tabLst>
            </a:pPr>
            <a:r>
              <a:rPr lang="es-ES" sz="2800" dirty="0" smtClean="0"/>
              <a:t>Gobiernos Corporativos en Chile</a:t>
            </a:r>
          </a:p>
          <a:p>
            <a:pPr eaLnBrk="1" hangingPunct="1">
              <a:buBlip>
                <a:blip r:embed="rId5"/>
              </a:buBlip>
              <a:tabLst>
                <a:tab pos="541338" algn="l"/>
              </a:tabLst>
            </a:pPr>
            <a:endParaRPr lang="es-ES" sz="2800" dirty="0" smtClean="0"/>
          </a:p>
          <a:p>
            <a:pPr eaLnBrk="1" hangingPunct="1">
              <a:buBlip>
                <a:blip r:embed="rId5"/>
              </a:buBlip>
              <a:tabLst>
                <a:tab pos="541338" algn="l"/>
              </a:tabLst>
            </a:pPr>
            <a:r>
              <a:rPr lang="es-ES" sz="2800" dirty="0" smtClean="0"/>
              <a:t>Desafíos y propuestas de Mejoramiento: La autorregulación vía adopción de buenas prácticas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 smtClean="0"/>
              <a:t>¿Por qué es Necesario un Marco Regulatorio?</a:t>
            </a:r>
            <a:endParaRPr lang="es-ES" sz="320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879971" y="3799581"/>
            <a:ext cx="8229600" cy="2869779"/>
          </a:xfrm>
        </p:spPr>
        <p:txBody>
          <a:bodyPr/>
          <a:lstStyle/>
          <a:p>
            <a:r>
              <a:rPr lang="es-ES" sz="2000" dirty="0" smtClean="0"/>
              <a:t>Externalidades</a:t>
            </a:r>
          </a:p>
          <a:p>
            <a:endParaRPr lang="es-ES" sz="300" dirty="0" smtClean="0"/>
          </a:p>
          <a:p>
            <a:r>
              <a:rPr lang="es-ES" sz="2000" dirty="0" smtClean="0"/>
              <a:t>Equidad entre accionistas</a:t>
            </a:r>
          </a:p>
          <a:p>
            <a:endParaRPr lang="es-ES" sz="400" dirty="0" smtClean="0"/>
          </a:p>
          <a:p>
            <a:r>
              <a:rPr lang="es-ES" sz="2000" dirty="0" smtClean="0"/>
              <a:t>Relaciones de agencia e incentivos</a:t>
            </a:r>
          </a:p>
          <a:p>
            <a:endParaRPr lang="es-ES" sz="400" dirty="0" smtClean="0"/>
          </a:p>
          <a:p>
            <a:r>
              <a:rPr lang="es-ES" sz="2000" dirty="0" smtClean="0"/>
              <a:t>Asimetrías de información</a:t>
            </a:r>
          </a:p>
          <a:p>
            <a:endParaRPr lang="es-ES" sz="400" dirty="0" smtClean="0"/>
          </a:p>
          <a:p>
            <a:r>
              <a:rPr lang="es-ES" sz="2000" dirty="0" smtClean="0"/>
              <a:t>Costos de transacción de las decisiones colectivas</a:t>
            </a:r>
          </a:p>
          <a:p>
            <a:endParaRPr lang="es-ES" sz="400" dirty="0" smtClean="0"/>
          </a:p>
          <a:p>
            <a:r>
              <a:rPr lang="es-ES" sz="2000" dirty="0" smtClean="0"/>
              <a:t>Representación de las distintas partes interesadas o </a:t>
            </a:r>
            <a:r>
              <a:rPr lang="es-ES" sz="2000" dirty="0" err="1" smtClean="0"/>
              <a:t>stakeholders</a:t>
            </a:r>
            <a:endParaRPr lang="es-ES" sz="2000" dirty="0" smtClean="0"/>
          </a:p>
        </p:txBody>
      </p:sp>
      <p:sp>
        <p:nvSpPr>
          <p:cNvPr id="409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84168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BC9F07-C958-4D28-BDDA-0233CEF294F7}" type="slidenum">
              <a:rPr lang="es-ES" b="0" smtClean="0"/>
              <a:pPr eaLnBrk="1" hangingPunct="1"/>
              <a:t>3</a:t>
            </a:fld>
            <a:endParaRPr lang="es-ES" b="0" smtClean="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827584" y="3213794"/>
            <a:ext cx="7632700" cy="4308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>
                <a:latin typeface="+mn-lt"/>
              </a:rPr>
              <a:t>Problemas que busca resolver el Gobierno Corporativo</a:t>
            </a:r>
            <a:endParaRPr lang="es-ES" dirty="0"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1844229"/>
            <a:ext cx="8567737" cy="136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es-ES_tradnl" sz="2000" b="0" i="1" kern="0" dirty="0" smtClean="0">
                <a:solidFill>
                  <a:schemeClr val="tx1"/>
                </a:solidFill>
              </a:rPr>
              <a:t>	“Conjunto de prácticas y mecanismos que proveen incentivos apropiados al directorio y al grupo ejecutivo para proteger los intereses de la compañía y de sus accionistas y que facilitan el control efectivo de la gestión de la empresa, de tal modo de incentivar la creación de valor y el uso eficiente de recursos” (OECD)</a:t>
            </a:r>
            <a:endParaRPr lang="es-CL" sz="2000" b="0" kern="0" dirty="0" smtClean="0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650" y="1345778"/>
            <a:ext cx="7848600" cy="4270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200" dirty="0">
                <a:solidFill>
                  <a:schemeClr val="bg1"/>
                </a:solidFill>
                <a:latin typeface="+mn-lt"/>
              </a:rPr>
              <a:t>¿Qué se entiende por Gobierno Corporativo?</a:t>
            </a:r>
            <a:endParaRPr lang="es-ES" sz="2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 smtClean="0"/>
              <a:t>¿Por qué es Necesario un Marco Regulatorio?</a:t>
            </a:r>
            <a:endParaRPr lang="es-ES" sz="3200" dirty="0" smtClean="0"/>
          </a:p>
        </p:txBody>
      </p:sp>
      <p:sp>
        <p:nvSpPr>
          <p:cNvPr id="409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84168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BC9F07-C958-4D28-BDDA-0233CEF294F7}" type="slidenum">
              <a:rPr lang="es-ES" b="0" smtClean="0">
                <a:solidFill>
                  <a:prstClr val="black"/>
                </a:solidFill>
              </a:rPr>
              <a:pPr eaLnBrk="1" hangingPunct="1"/>
              <a:t>4</a:t>
            </a:fld>
            <a:endParaRPr lang="es-ES" b="0" smtClean="0">
              <a:solidFill>
                <a:prstClr val="black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55650" y="1345778"/>
            <a:ext cx="7848600" cy="4308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200" dirty="0" smtClean="0">
                <a:solidFill>
                  <a:schemeClr val="bg1"/>
                </a:solidFill>
                <a:latin typeface="+mn-lt"/>
              </a:rPr>
              <a:t>Beneficios de avanzar en Gobierno corporativo</a:t>
            </a:r>
            <a:endParaRPr lang="es-ES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idx="1"/>
          </p:nvPr>
        </p:nvSpPr>
        <p:spPr>
          <a:xfrm>
            <a:off x="539551" y="1912993"/>
            <a:ext cx="3698279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Pct val="80000"/>
            </a:pPr>
            <a:r>
              <a:rPr lang="es-CL" sz="1800" dirty="0" smtClean="0"/>
              <a:t>Mejor manejo del  riesgo  y </a:t>
            </a:r>
            <a:r>
              <a:rPr lang="es-CL" sz="1800" dirty="0" err="1" smtClean="0"/>
              <a:t>accountability</a:t>
            </a:r>
            <a:r>
              <a:rPr lang="es-CL" sz="1800" dirty="0" smtClean="0"/>
              <a:t> de administración</a:t>
            </a:r>
          </a:p>
          <a:p>
            <a:pPr>
              <a:lnSpc>
                <a:spcPct val="120000"/>
              </a:lnSpc>
              <a:buSzPct val="80000"/>
            </a:pPr>
            <a:r>
              <a:rPr lang="es-CL" sz="1800" dirty="0" smtClean="0"/>
              <a:t>Reducción de asimetrías de información y mayor transparencia</a:t>
            </a:r>
          </a:p>
          <a:p>
            <a:pPr>
              <a:lnSpc>
                <a:spcPct val="120000"/>
              </a:lnSpc>
              <a:buSzPct val="80000"/>
            </a:pPr>
            <a:r>
              <a:rPr lang="es-CL" sz="1800" dirty="0" smtClean="0"/>
              <a:t>Aumento de liquidez y profundidad del mercado de valores</a:t>
            </a:r>
          </a:p>
          <a:p>
            <a:pPr>
              <a:lnSpc>
                <a:spcPct val="120000"/>
              </a:lnSpc>
              <a:buSzPct val="80000"/>
            </a:pPr>
            <a:r>
              <a:rPr lang="es-CL" sz="1800" dirty="0" smtClean="0"/>
              <a:t>Mayor facilidad de acceso al mercado de capitales y reducción del costo de </a:t>
            </a:r>
            <a:r>
              <a:rPr lang="es-CL" sz="1800" dirty="0" smtClean="0"/>
              <a:t>capital</a:t>
            </a:r>
          </a:p>
        </p:txBody>
      </p:sp>
      <p:sp>
        <p:nvSpPr>
          <p:cNvPr id="12" name="Arc 7"/>
          <p:cNvSpPr>
            <a:spLocks/>
          </p:cNvSpPr>
          <p:nvPr/>
        </p:nvSpPr>
        <p:spPr bwMode="blackWhite">
          <a:xfrm>
            <a:off x="3635375" y="3573463"/>
            <a:ext cx="1204913" cy="2447925"/>
          </a:xfrm>
          <a:custGeom>
            <a:avLst/>
            <a:gdLst>
              <a:gd name="T0" fmla="*/ 0 w 29034"/>
              <a:gd name="T1" fmla="*/ 1921346980 h 21600"/>
              <a:gd name="T2" fmla="*/ 2075168324 w 29034"/>
              <a:gd name="T3" fmla="*/ 2147483647 h 21600"/>
              <a:gd name="T4" fmla="*/ 531336545 w 2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034" h="21600" fill="none" extrusionOk="0">
                <a:moveTo>
                  <a:pt x="-1" y="1319"/>
                </a:moveTo>
                <a:cubicBezTo>
                  <a:pt x="2381" y="446"/>
                  <a:pt x="4897" y="-1"/>
                  <a:pt x="7434" y="0"/>
                </a:cubicBezTo>
                <a:cubicBezTo>
                  <a:pt x="19363" y="0"/>
                  <a:pt x="29034" y="9670"/>
                  <a:pt x="29034" y="21600"/>
                </a:cubicBezTo>
              </a:path>
              <a:path w="29034" h="21600" stroke="0" extrusionOk="0">
                <a:moveTo>
                  <a:pt x="-1" y="1319"/>
                </a:moveTo>
                <a:cubicBezTo>
                  <a:pt x="2381" y="446"/>
                  <a:pt x="4897" y="-1"/>
                  <a:pt x="7434" y="0"/>
                </a:cubicBezTo>
                <a:cubicBezTo>
                  <a:pt x="19363" y="0"/>
                  <a:pt x="29034" y="9670"/>
                  <a:pt x="29034" y="21600"/>
                </a:cubicBezTo>
                <a:lnTo>
                  <a:pt x="7434" y="21600"/>
                </a:lnTo>
                <a:lnTo>
                  <a:pt x="-1" y="1319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3" name="Arc 6"/>
          <p:cNvSpPr>
            <a:spLocks/>
          </p:cNvSpPr>
          <p:nvPr/>
        </p:nvSpPr>
        <p:spPr bwMode="blackWhite">
          <a:xfrm>
            <a:off x="4840288" y="1989138"/>
            <a:ext cx="2179637" cy="4138612"/>
          </a:xfrm>
          <a:custGeom>
            <a:avLst/>
            <a:gdLst>
              <a:gd name="T0" fmla="*/ 0 w 28941"/>
              <a:gd name="T1" fmla="*/ 2147483647 h 21600"/>
              <a:gd name="T2" fmla="*/ 2147483647 w 28941"/>
              <a:gd name="T3" fmla="*/ 2147483647 h 21600"/>
              <a:gd name="T4" fmla="*/ 2147483647 w 28941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941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24103" y="0"/>
                  <a:pt x="26587" y="435"/>
                  <a:pt x="28941" y="1285"/>
                </a:cubicBezTo>
              </a:path>
              <a:path w="28941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24103" y="0"/>
                  <a:pt x="26587" y="435"/>
                  <a:pt x="28941" y="1285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blackWhite">
          <a:xfrm>
            <a:off x="6991569" y="2268675"/>
            <a:ext cx="412750" cy="4302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_tradnl" sz="1600" b="0"/>
          </a:p>
        </p:txBody>
      </p:sp>
      <p:sp>
        <p:nvSpPr>
          <p:cNvPr id="15" name="Line 3"/>
          <p:cNvSpPr>
            <a:spLocks noChangeShapeType="1"/>
          </p:cNvSpPr>
          <p:nvPr/>
        </p:nvSpPr>
        <p:spPr bwMode="blackWhite">
          <a:xfrm>
            <a:off x="827088" y="6092825"/>
            <a:ext cx="72659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blackWhite">
          <a:xfrm>
            <a:off x="5853297" y="3225800"/>
            <a:ext cx="2663825" cy="2901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_tradnl" sz="1600" b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795963" y="3290888"/>
            <a:ext cx="28797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SzPct val="80000"/>
            </a:pPr>
            <a:r>
              <a:rPr lang="es-CL" sz="2000" dirty="0"/>
              <a:t>Todo lo anterior se traduce en un aumento en el valor de las compañías.</a:t>
            </a:r>
          </a:p>
          <a:p>
            <a:pPr eaLnBrk="1" hangingPunct="1">
              <a:spcBef>
                <a:spcPct val="50000"/>
              </a:spcBef>
            </a:pP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972359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Gobiernos Corporativos en Chile</a:t>
            </a:r>
          </a:p>
        </p:txBody>
      </p:sp>
      <p:sp>
        <p:nvSpPr>
          <p:cNvPr id="8202" name="Rectangle 11"/>
          <p:cNvSpPr>
            <a:spLocks noGrp="1" noChangeArrowheads="1"/>
          </p:cNvSpPr>
          <p:nvPr>
            <p:ph idx="1"/>
          </p:nvPr>
        </p:nvSpPr>
        <p:spPr>
          <a:xfrm>
            <a:off x="446088" y="1412875"/>
            <a:ext cx="8374062" cy="2232025"/>
          </a:xfrm>
          <a:noFill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s-CL" sz="20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s-CL" sz="2000" dirty="0" smtClean="0"/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s-CL" sz="2000" b="1" dirty="0" smtClean="0"/>
              <a:t>Mercado accionario concentrado</a:t>
            </a:r>
            <a:r>
              <a:rPr lang="es-CL" sz="2000" dirty="0" smtClean="0"/>
              <a:t>: % de acciones en manos de minoritarios es bajo, especialmente al excluir acciones de institucionales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s-CL" sz="2000" dirty="0" smtClean="0"/>
              <a:t>Controladores ejercen gestión de la empresa y son determinantes en la elección del directorio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s-CL" sz="200" dirty="0" smtClean="0"/>
          </a:p>
        </p:txBody>
      </p:sp>
      <p:sp>
        <p:nvSpPr>
          <p:cNvPr id="819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57D54D-DA61-4E23-B0C5-8878A4E71BF8}" type="slidenum">
              <a:rPr lang="es-ES" b="0" smtClean="0"/>
              <a:pPr eaLnBrk="1" hangingPunct="1"/>
              <a:t>5</a:t>
            </a:fld>
            <a:endParaRPr lang="es-ES" b="0" smtClean="0"/>
          </a:p>
        </p:txBody>
      </p:sp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1144588" y="4035425"/>
          <a:ext cx="3716337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Gráfico" r:id="rId6" imgW="4733821" imgH="1914617" progId="Excel.Chart.8">
                  <p:embed/>
                </p:oleObj>
              </mc:Choice>
              <mc:Fallback>
                <p:oleObj name="Gráfico" r:id="rId6" imgW="4733821" imgH="1914617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664" r="10832"/>
                      <a:stretch>
                        <a:fillRect/>
                      </a:stretch>
                    </p:blipFill>
                    <p:spPr bwMode="auto">
                      <a:xfrm>
                        <a:off x="1144588" y="4035425"/>
                        <a:ext cx="3716337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042988" y="6043613"/>
            <a:ext cx="3671887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1000" b="0" dirty="0">
                <a:latin typeface="+mn-lt"/>
              </a:rPr>
              <a:t>Nota: Promedio simple de porcentaje de accionista mayoritario de compañías del IPSA</a:t>
            </a:r>
          </a:p>
          <a:p>
            <a:pPr eaLnBrk="1" hangingPunct="1">
              <a:spcBef>
                <a:spcPct val="50000"/>
              </a:spcBef>
            </a:pPr>
            <a:r>
              <a:rPr lang="es-CL" sz="1000" b="0" dirty="0">
                <a:latin typeface="+mn-lt"/>
              </a:rPr>
              <a:t>Fuente: </a:t>
            </a:r>
            <a:r>
              <a:rPr lang="es-CL" sz="1000" b="0" dirty="0" err="1">
                <a:latin typeface="+mn-lt"/>
              </a:rPr>
              <a:t>Bloomberg</a:t>
            </a:r>
            <a:endParaRPr lang="es-ES" sz="1000" b="0" dirty="0">
              <a:latin typeface="+mn-lt"/>
            </a:endParaRPr>
          </a:p>
        </p:txBody>
      </p:sp>
      <p:graphicFrame>
        <p:nvGraphicFramePr>
          <p:cNvPr id="8198" name="Object 7"/>
          <p:cNvGraphicFramePr>
            <a:graphicFrameLocks noChangeAspect="1"/>
          </p:cNvGraphicFramePr>
          <p:nvPr/>
        </p:nvGraphicFramePr>
        <p:xfrm>
          <a:off x="4741863" y="3881438"/>
          <a:ext cx="474345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Gráfico" r:id="rId8" imgW="4743427" imgH="1924235" progId="Excel.Chart.8">
                  <p:embed/>
                </p:oleObj>
              </mc:Choice>
              <mc:Fallback>
                <p:oleObj name="Gráfico" r:id="rId8" imgW="4743427" imgH="1924235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881438"/>
                        <a:ext cx="4743450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5148584" y="5805264"/>
            <a:ext cx="367188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1000" b="0" dirty="0">
                <a:latin typeface="+mn-lt"/>
              </a:rPr>
              <a:t>Nota: Promedio simple de porcentaje de accionista mayoritario de 100 compañías aleatorias del S&amp;P500</a:t>
            </a:r>
          </a:p>
          <a:p>
            <a:pPr eaLnBrk="1" hangingPunct="1">
              <a:spcBef>
                <a:spcPct val="50000"/>
              </a:spcBef>
            </a:pPr>
            <a:r>
              <a:rPr lang="es-CL" sz="1000" b="0" dirty="0">
                <a:latin typeface="+mn-lt"/>
              </a:rPr>
              <a:t>Fuente: </a:t>
            </a:r>
            <a:r>
              <a:rPr lang="es-CL" sz="1000" b="0" dirty="0" err="1">
                <a:latin typeface="+mn-lt"/>
              </a:rPr>
              <a:t>Bloomberg</a:t>
            </a:r>
            <a:endParaRPr lang="es-ES" sz="1000" b="0" dirty="0">
              <a:latin typeface="+mn-lt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1087438" y="3956050"/>
            <a:ext cx="3671887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sz="1600" dirty="0">
                <a:latin typeface="+mn-lt"/>
              </a:rPr>
              <a:t>Concentración Propiedad IPSA</a:t>
            </a:r>
            <a:endParaRPr lang="es-ES" sz="1600" dirty="0">
              <a:latin typeface="+mn-lt"/>
            </a:endParaRP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5153025" y="3956050"/>
            <a:ext cx="3671888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sz="1600" dirty="0">
                <a:latin typeface="+mn-lt"/>
              </a:rPr>
              <a:t>Concentración Propiedad S&amp;P500</a:t>
            </a:r>
            <a:endParaRPr lang="es-ES" sz="1600" dirty="0">
              <a:latin typeface="+mn-lt"/>
            </a:endParaRP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755650" y="1341438"/>
            <a:ext cx="8064500" cy="42703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>
                <a:latin typeface="+mn-lt"/>
              </a:rPr>
              <a:t>Caso de Chile: Alta Concentración de Propiedad y Control</a:t>
            </a:r>
            <a:endParaRPr lang="es-ES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9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Gobiernos Corporativos en Chile</a:t>
            </a:r>
          </a:p>
        </p:txBody>
      </p:sp>
      <p:sp>
        <p:nvSpPr>
          <p:cNvPr id="921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56176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345764-FC7E-461C-96B6-E89F9F4B5A77}" type="slidenum">
              <a:rPr lang="es-ES" b="0" smtClean="0"/>
              <a:pPr eaLnBrk="1" hangingPunct="1"/>
              <a:t>6</a:t>
            </a:fld>
            <a:endParaRPr lang="es-ES" b="0" dirty="0" smtClean="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339975" y="3141663"/>
            <a:ext cx="1871663" cy="86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354513" y="3140075"/>
            <a:ext cx="1801812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284663" y="3357563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  <a:latin typeface="+mn-lt"/>
              </a:rPr>
              <a:t>Ley MKII</a:t>
            </a:r>
            <a:endParaRPr lang="es-ES" sz="1400" b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6300788" y="3140075"/>
            <a:ext cx="1727200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50825" y="3140075"/>
            <a:ext cx="1873250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pic>
        <p:nvPicPr>
          <p:cNvPr id="922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492375"/>
            <a:ext cx="10001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AutoShape 8"/>
          <p:cNvSpPr>
            <a:spLocks noChangeArrowheads="1"/>
          </p:cNvSpPr>
          <p:nvPr>
            <p:custDataLst>
              <p:tags r:id="rId2"/>
            </p:custDataLst>
          </p:nvPr>
        </p:nvSpPr>
        <p:spPr bwMode="ltGray">
          <a:xfrm>
            <a:off x="250825" y="2635250"/>
            <a:ext cx="7777163" cy="474663"/>
          </a:xfrm>
          <a:prstGeom prst="rightArrow">
            <a:avLst>
              <a:gd name="adj1" fmla="val 54000"/>
              <a:gd name="adj2" fmla="val 98156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s-ES_tradnl" sz="1600" b="0"/>
          </a:p>
        </p:txBody>
      </p:sp>
      <p:sp>
        <p:nvSpPr>
          <p:cNvPr id="9227" name="Rectangle 3"/>
          <p:cNvSpPr>
            <a:spLocks noChangeArrowheads="1"/>
          </p:cNvSpPr>
          <p:nvPr/>
        </p:nvSpPr>
        <p:spPr bwMode="auto">
          <a:xfrm>
            <a:off x="662880" y="1989138"/>
            <a:ext cx="82296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  <a:buSzPct val="70000"/>
            </a:pPr>
            <a:r>
              <a:rPr lang="es-ES" sz="2000" b="0" dirty="0">
                <a:latin typeface="+mn-lt"/>
              </a:rPr>
              <a:t>Proceso continuo de reformas legales y administrativas destinadas a mejorar el marco regulatorio de Gobierno Corporativo</a:t>
            </a:r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6156325" y="3089275"/>
            <a:ext cx="19431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  <a:latin typeface="+mn-lt"/>
              </a:rPr>
              <a:t>Ley de Gobiernos Corporativos</a:t>
            </a:r>
            <a:endParaRPr lang="es-ES" sz="1400" b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250825" y="3141663"/>
            <a:ext cx="1873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dirty="0">
                <a:solidFill>
                  <a:schemeClr val="bg1"/>
                </a:solidFill>
                <a:latin typeface="+mn-lt"/>
              </a:rPr>
              <a:t>Ley de OPAS y Gobiernos Corporativos</a:t>
            </a:r>
          </a:p>
        </p:txBody>
      </p:sp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611188" y="2708275"/>
            <a:ext cx="1081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</a:rPr>
              <a:t>2000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2719388" y="2708275"/>
            <a:ext cx="1081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</a:rPr>
              <a:t>2001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9232" name="Text Box 15"/>
          <p:cNvSpPr txBox="1">
            <a:spLocks noChangeArrowheads="1"/>
          </p:cNvSpPr>
          <p:nvPr/>
        </p:nvSpPr>
        <p:spPr bwMode="auto">
          <a:xfrm>
            <a:off x="2305050" y="3319463"/>
            <a:ext cx="18716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  <a:latin typeface="+mn-lt"/>
              </a:rPr>
              <a:t>Ley MKI</a:t>
            </a:r>
          </a:p>
          <a:p>
            <a:pPr eaLnBrk="1" hangingPunct="1">
              <a:spcBef>
                <a:spcPct val="50000"/>
              </a:spcBef>
            </a:pPr>
            <a:endParaRPr lang="es-ES" sz="1400" b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33" name="Text Box 16"/>
          <p:cNvSpPr txBox="1">
            <a:spLocks noChangeArrowheads="1"/>
          </p:cNvSpPr>
          <p:nvPr/>
        </p:nvSpPr>
        <p:spPr bwMode="auto">
          <a:xfrm>
            <a:off x="4732338" y="2708275"/>
            <a:ext cx="1081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</a:rPr>
              <a:t>2007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auto">
          <a:xfrm>
            <a:off x="6746875" y="2708275"/>
            <a:ext cx="108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>
                <a:solidFill>
                  <a:schemeClr val="bg1"/>
                </a:solidFill>
              </a:rPr>
              <a:t>2009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9235" name="Text Box 22"/>
          <p:cNvSpPr txBox="1">
            <a:spLocks noChangeArrowheads="1"/>
          </p:cNvSpPr>
          <p:nvPr/>
        </p:nvSpPr>
        <p:spPr bwMode="auto">
          <a:xfrm>
            <a:off x="684213" y="1412875"/>
            <a:ext cx="7848600" cy="4270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Avances en materia de Gobierno Corporativo</a:t>
            </a:r>
            <a:endParaRPr lang="es-ES" dirty="0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0" y="4221088"/>
            <a:ext cx="889248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30000"/>
              </a:spcBef>
            </a:pPr>
            <a:r>
              <a:rPr lang="es-ES" sz="2000" b="0" dirty="0">
                <a:latin typeface="+mn-lt"/>
              </a:rPr>
              <a:t>Sucesivas reformas al mercado de capitales orientadas a:</a:t>
            </a:r>
          </a:p>
          <a:p>
            <a:pPr lvl="1" eaLnBrk="1" hangingPunct="1">
              <a:spcBef>
                <a:spcPct val="30000"/>
              </a:spcBef>
              <a:buFontTx/>
              <a:buChar char="•"/>
            </a:pPr>
            <a:r>
              <a:rPr lang="es-ES" sz="2000" b="0" dirty="0">
                <a:latin typeface="+mn-lt"/>
              </a:rPr>
              <a:t>	Elevar estándares de </a:t>
            </a:r>
            <a:r>
              <a:rPr lang="es-ES" sz="2000" dirty="0">
                <a:latin typeface="+mn-lt"/>
              </a:rPr>
              <a:t>protección de los accionistas minoritarios</a:t>
            </a:r>
          </a:p>
          <a:p>
            <a:pPr lvl="1" eaLnBrk="1" hangingPunct="1">
              <a:spcBef>
                <a:spcPct val="30000"/>
              </a:spcBef>
              <a:buFontTx/>
              <a:buChar char="•"/>
            </a:pPr>
            <a:r>
              <a:rPr lang="es-ES" sz="2000" b="0" dirty="0">
                <a:latin typeface="+mn-lt"/>
              </a:rPr>
              <a:t>	Promover mayor rapidez y agilidad en la entrega de </a:t>
            </a:r>
            <a:r>
              <a:rPr lang="es-ES" sz="2000" dirty="0">
                <a:latin typeface="+mn-lt"/>
              </a:rPr>
              <a:t>información</a:t>
            </a:r>
          </a:p>
          <a:p>
            <a:pPr lvl="1" eaLnBrk="1" hangingPunct="1">
              <a:spcBef>
                <a:spcPct val="30000"/>
              </a:spcBef>
              <a:buFontTx/>
              <a:buChar char="•"/>
            </a:pPr>
            <a:r>
              <a:rPr lang="es-ES" sz="2000" b="0" dirty="0">
                <a:latin typeface="+mn-lt"/>
              </a:rPr>
              <a:t>	Fomentar mayor </a:t>
            </a:r>
            <a:r>
              <a:rPr lang="es-ES" sz="2000" dirty="0">
                <a:latin typeface="+mn-lt"/>
              </a:rPr>
              <a:t>transparencia</a:t>
            </a:r>
            <a:r>
              <a:rPr lang="es-ES" sz="2000" b="0" dirty="0">
                <a:latin typeface="+mn-lt"/>
              </a:rPr>
              <a:t> en los mercados</a:t>
            </a:r>
          </a:p>
          <a:p>
            <a:pPr lvl="1" eaLnBrk="1" hangingPunct="1">
              <a:spcBef>
                <a:spcPct val="30000"/>
              </a:spcBef>
              <a:buFontTx/>
              <a:buChar char="•"/>
            </a:pPr>
            <a:r>
              <a:rPr lang="es-ES" sz="2000" b="0" dirty="0">
                <a:latin typeface="+mn-lt"/>
              </a:rPr>
              <a:t>	Establecer mayores exigencias y </a:t>
            </a:r>
            <a:r>
              <a:rPr lang="es-ES" sz="2000" dirty="0">
                <a:latin typeface="+mn-lt"/>
              </a:rPr>
              <a:t>responsabilidades</a:t>
            </a:r>
            <a:r>
              <a:rPr lang="es-ES" sz="2000" b="0" dirty="0">
                <a:latin typeface="+mn-lt"/>
              </a:rPr>
              <a:t> para quienes</a:t>
            </a:r>
          </a:p>
          <a:p>
            <a:pPr lvl="1" eaLnBrk="1" hangingPunct="1">
              <a:spcBef>
                <a:spcPct val="30000"/>
              </a:spcBef>
            </a:pPr>
            <a:r>
              <a:rPr lang="es-ES" sz="2000" b="0" dirty="0">
                <a:latin typeface="+mn-lt"/>
              </a:rPr>
              <a:t>       dirigen y administran las compañías</a:t>
            </a:r>
          </a:p>
          <a:p>
            <a:pPr lvl="1" eaLnBrk="1" hangingPunct="1">
              <a:spcBef>
                <a:spcPct val="30000"/>
              </a:spcBef>
              <a:buFontTx/>
              <a:buChar char="•"/>
            </a:pPr>
            <a:endParaRPr lang="es-ES" sz="2000" b="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Rectangle 3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Gobiernos Corporativos en Chile</a:t>
            </a:r>
          </a:p>
        </p:txBody>
      </p:sp>
      <p:sp>
        <p:nvSpPr>
          <p:cNvPr id="10242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50087" y="6376243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7F0713-E75A-4937-8E2B-7EDE1CA81EFC}" type="slidenum">
              <a:rPr lang="es-ES" b="0" smtClean="0"/>
              <a:pPr eaLnBrk="1" hangingPunct="1"/>
              <a:t>7</a:t>
            </a:fld>
            <a:endParaRPr lang="es-ES" b="0" smtClean="0"/>
          </a:p>
        </p:txBody>
      </p:sp>
      <p:sp>
        <p:nvSpPr>
          <p:cNvPr id="10243" name="Line 34"/>
          <p:cNvSpPr>
            <a:spLocks noChangeShapeType="1"/>
          </p:cNvSpPr>
          <p:nvPr/>
        </p:nvSpPr>
        <p:spPr bwMode="auto">
          <a:xfrm>
            <a:off x="2124200" y="388069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44" name="Line 35"/>
          <p:cNvSpPr>
            <a:spLocks noChangeShapeType="1"/>
          </p:cNvSpPr>
          <p:nvPr/>
        </p:nvSpPr>
        <p:spPr bwMode="auto">
          <a:xfrm>
            <a:off x="6300912" y="388069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45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2268662" y="2009031"/>
            <a:ext cx="4032250" cy="54927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787400" eaLnBrk="0" hangingPunct="0">
              <a:spcBef>
                <a:spcPct val="10000"/>
              </a:spcBef>
            </a:pPr>
            <a:r>
              <a:rPr lang="es-CL" dirty="0">
                <a:solidFill>
                  <a:schemeClr val="bg1"/>
                </a:solidFill>
                <a:latin typeface="+mn-lt"/>
              </a:rPr>
              <a:t>Ley de Gobiernos Corporativos N°20.382 (Octubre 2009)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246" name="Group 22"/>
          <p:cNvGrpSpPr>
            <a:grpSpLocks/>
          </p:cNvGrpSpPr>
          <p:nvPr/>
        </p:nvGrpSpPr>
        <p:grpSpPr bwMode="auto">
          <a:xfrm>
            <a:off x="181100" y="3017093"/>
            <a:ext cx="3789362" cy="863600"/>
            <a:chOff x="0" y="2160"/>
            <a:chExt cx="1701" cy="544"/>
          </a:xfrm>
        </p:grpSpPr>
        <p:sp>
          <p:nvSpPr>
            <p:cNvPr id="10260" name="Rectangle 14"/>
            <p:cNvSpPr>
              <a:spLocks noChangeArrowheads="1"/>
            </p:cNvSpPr>
            <p:nvPr/>
          </p:nvSpPr>
          <p:spPr bwMode="auto">
            <a:xfrm>
              <a:off x="0" y="2160"/>
              <a:ext cx="1701" cy="5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>
                <a:latin typeface="+mn-lt"/>
              </a:endParaRPr>
            </a:p>
          </p:txBody>
        </p:sp>
        <p:sp>
          <p:nvSpPr>
            <p:cNvPr id="10261" name="Text Box 8"/>
            <p:cNvSpPr txBox="1">
              <a:spLocks noChangeArrowheads="1"/>
            </p:cNvSpPr>
            <p:nvPr/>
          </p:nvSpPr>
          <p:spPr bwMode="auto">
            <a:xfrm>
              <a:off x="10" y="2169"/>
              <a:ext cx="168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s-CL">
                  <a:solidFill>
                    <a:srgbClr val="000066"/>
                  </a:solidFill>
                  <a:latin typeface="+mn-lt"/>
                </a:rPr>
                <a:t>Funcionamiento del Directorio y Protección a Accionistas Minoritarios</a:t>
              </a:r>
              <a:endParaRPr lang="es-ES">
                <a:solidFill>
                  <a:srgbClr val="000066"/>
                </a:solidFill>
                <a:latin typeface="+mn-lt"/>
              </a:endParaRPr>
            </a:p>
          </p:txBody>
        </p:sp>
      </p:grpSp>
      <p:grpSp>
        <p:nvGrpSpPr>
          <p:cNvPr id="10247" name="Group 21"/>
          <p:cNvGrpSpPr>
            <a:grpSpLocks/>
          </p:cNvGrpSpPr>
          <p:nvPr/>
        </p:nvGrpSpPr>
        <p:grpSpPr bwMode="auto">
          <a:xfrm>
            <a:off x="4429250" y="3017093"/>
            <a:ext cx="3887787" cy="863600"/>
            <a:chOff x="2016" y="2157"/>
            <a:chExt cx="1701" cy="544"/>
          </a:xfrm>
        </p:grpSpPr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2016" y="2157"/>
              <a:ext cx="1701" cy="5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>
                <a:latin typeface="+mn-lt"/>
              </a:endParaRPr>
            </a:p>
          </p:txBody>
        </p:sp>
        <p:sp>
          <p:nvSpPr>
            <p:cNvPr id="10259" name="Text Box 10"/>
            <p:cNvSpPr txBox="1">
              <a:spLocks noChangeArrowheads="1"/>
            </p:cNvSpPr>
            <p:nvPr/>
          </p:nvSpPr>
          <p:spPr bwMode="auto">
            <a:xfrm>
              <a:off x="2025" y="2166"/>
              <a:ext cx="168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s-ES">
                  <a:solidFill>
                    <a:srgbClr val="000066"/>
                  </a:solidFill>
                  <a:latin typeface="+mn-lt"/>
                </a:rPr>
                <a:t>Avance en materias de Transparencia y Uso de Información</a:t>
              </a:r>
            </a:p>
          </p:txBody>
        </p:sp>
      </p:grpSp>
      <p:sp>
        <p:nvSpPr>
          <p:cNvPr id="10248" name="Rectangle 24"/>
          <p:cNvSpPr>
            <a:spLocks noChangeArrowheads="1"/>
          </p:cNvSpPr>
          <p:nvPr/>
        </p:nvSpPr>
        <p:spPr bwMode="auto">
          <a:xfrm>
            <a:off x="179512" y="4096593"/>
            <a:ext cx="3744913" cy="25209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0249" name="Text Box 25"/>
          <p:cNvSpPr txBox="1">
            <a:spLocks noChangeArrowheads="1"/>
          </p:cNvSpPr>
          <p:nvPr/>
        </p:nvSpPr>
        <p:spPr bwMode="auto">
          <a:xfrm>
            <a:off x="323975" y="4169618"/>
            <a:ext cx="3529012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Nueva definición de Director Independiente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Mejor regulación de operaciones relacionadas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Nuevas inhabilidades para directores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Modificaciones a funcionamiento de directorios y juntas de accionistas</a:t>
            </a:r>
            <a:endParaRPr lang="es-ES" sz="1700" b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250" name="Rectangle 26"/>
          <p:cNvSpPr>
            <a:spLocks noChangeArrowheads="1"/>
          </p:cNvSpPr>
          <p:nvPr/>
        </p:nvSpPr>
        <p:spPr bwMode="auto">
          <a:xfrm>
            <a:off x="4500687" y="4025156"/>
            <a:ext cx="3816350" cy="259238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4445125" y="4115643"/>
            <a:ext cx="3871912" cy="228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Mejora de estándares de auditores externos e independencia de juicio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s-ES" sz="1700" b="0">
                <a:solidFill>
                  <a:srgbClr val="000066"/>
                </a:solidFill>
                <a:latin typeface="+mn-lt"/>
              </a:rPr>
              <a:t>Refuerzo a regulación de manejo de información de emisores e intermediarios de valores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Oportunidad de información sobre transacciones de </a:t>
            </a:r>
            <a:r>
              <a:rPr lang="es-CL" sz="1700" b="0" i="1">
                <a:solidFill>
                  <a:srgbClr val="000066"/>
                </a:solidFill>
                <a:latin typeface="+mn-lt"/>
              </a:rPr>
              <a:t>insiders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s-CL" sz="1700" b="0">
                <a:solidFill>
                  <a:srgbClr val="000066"/>
                </a:solidFill>
                <a:latin typeface="+mn-lt"/>
              </a:rPr>
              <a:t>Igualdad de acceso a información y uso intensivo de internet</a:t>
            </a:r>
            <a:endParaRPr lang="es-ES" sz="1700" b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252" name="Line 28"/>
          <p:cNvSpPr>
            <a:spLocks noChangeShapeType="1"/>
          </p:cNvSpPr>
          <p:nvPr/>
        </p:nvSpPr>
        <p:spPr bwMode="auto">
          <a:xfrm>
            <a:off x="2124200" y="2801193"/>
            <a:ext cx="417671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53" name="Line 29"/>
          <p:cNvSpPr>
            <a:spLocks noChangeShapeType="1"/>
          </p:cNvSpPr>
          <p:nvPr/>
        </p:nvSpPr>
        <p:spPr bwMode="auto">
          <a:xfrm>
            <a:off x="4213350" y="258529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54" name="Line 30"/>
          <p:cNvSpPr>
            <a:spLocks noChangeShapeType="1"/>
          </p:cNvSpPr>
          <p:nvPr/>
        </p:nvSpPr>
        <p:spPr bwMode="auto">
          <a:xfrm>
            <a:off x="2124200" y="280119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55" name="Line 31"/>
          <p:cNvSpPr>
            <a:spLocks noChangeShapeType="1"/>
          </p:cNvSpPr>
          <p:nvPr/>
        </p:nvSpPr>
        <p:spPr bwMode="auto">
          <a:xfrm>
            <a:off x="6300912" y="280119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57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7848600" cy="4270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Avances en materia de Gobierno Corporativo</a:t>
            </a:r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 smtClean="0"/>
              <a:t>Desafíos </a:t>
            </a:r>
            <a:r>
              <a:rPr lang="es-CL" sz="3200" dirty="0"/>
              <a:t>y Propuestas de Mejoramiento</a:t>
            </a:r>
          </a:p>
        </p:txBody>
      </p:sp>
      <p:sp>
        <p:nvSpPr>
          <p:cNvPr id="1229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FD4AE3-87F9-4917-865D-40F7ACE35CF5}" type="slidenum">
              <a:rPr lang="es-ES" b="0" smtClean="0">
                <a:solidFill>
                  <a:prstClr val="black"/>
                </a:solidFill>
              </a:rPr>
              <a:pPr eaLnBrk="1" hangingPunct="1"/>
              <a:t>8</a:t>
            </a:fld>
            <a:endParaRPr lang="es-ES" b="0" dirty="0" smtClean="0">
              <a:solidFill>
                <a:prstClr val="black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39750" y="1943100"/>
            <a:ext cx="7993063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203325" lvl="3" indent="141288">
              <a:lnSpc>
                <a:spcPct val="110000"/>
              </a:lnSpc>
              <a:spcBef>
                <a:spcPct val="35000"/>
              </a:spcBef>
              <a:buSzPct val="70000"/>
            </a:pPr>
            <a:endParaRPr lang="es-CL" sz="200" b="0">
              <a:solidFill>
                <a:srgbClr val="000066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308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 smtClean="0">
                <a:solidFill>
                  <a:prstClr val="white"/>
                </a:solidFill>
              </a:rPr>
              <a:t>En regulación, en autorregulación o en ambas?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468313" y="1998663"/>
            <a:ext cx="78486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41338" indent="-54133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es-ES" sz="2000" b="0" dirty="0"/>
              <a:t>Post LGC, aplicación práctica (</a:t>
            </a:r>
            <a:r>
              <a:rPr lang="es-ES" sz="2000" b="0" dirty="0" err="1"/>
              <a:t>Fasa</a:t>
            </a:r>
            <a:r>
              <a:rPr lang="es-ES" sz="2000" b="0" dirty="0"/>
              <a:t>, La Polar, Pehuenche, Enersis) muestra que aún hay espacio de </a:t>
            </a:r>
            <a:r>
              <a:rPr lang="es-ES" sz="2000" dirty="0"/>
              <a:t> perfeccionamiento en la regulación vigente.</a:t>
            </a:r>
          </a:p>
          <a:p>
            <a:pPr algn="just" eaLnBrk="1" hangingPunct="1">
              <a:buFontTx/>
              <a:buChar char="•"/>
            </a:pPr>
            <a:endParaRPr lang="es-ES" sz="400" dirty="0"/>
          </a:p>
          <a:p>
            <a:pPr algn="just" eaLnBrk="1" hangingPunct="1">
              <a:buFontTx/>
              <a:buChar char="•"/>
            </a:pPr>
            <a:endParaRPr lang="es-ES" sz="200" b="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4050" y="3376613"/>
            <a:ext cx="70040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SzPct val="70000"/>
              <a:buFontTx/>
              <a:buBlip>
                <a:blip r:embed="rId5"/>
              </a:buBlip>
            </a:pPr>
            <a:r>
              <a:rPr lang="es-ES" sz="2200" b="0" dirty="0"/>
              <a:t>Perfeccionamiento de marco regulatorio actual</a:t>
            </a:r>
            <a:endParaRPr lang="es-ES" sz="2200" b="0" dirty="0">
              <a:sym typeface="Wingdings" pitchFamily="2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82390" y="4126706"/>
            <a:ext cx="1800225" cy="790575"/>
          </a:xfrm>
          <a:prstGeom prst="rect">
            <a:avLst/>
          </a:prstGeom>
          <a:noFill/>
          <a:ln w="3810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SzPct val="70000"/>
            </a:pPr>
            <a:r>
              <a:rPr lang="es-CL" sz="2000" b="0" dirty="0">
                <a:sym typeface="Wingdings" pitchFamily="2" charset="2"/>
              </a:rPr>
              <a:t>Regulación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SzPct val="70000"/>
            </a:pPr>
            <a:r>
              <a:rPr lang="es-CL" sz="2000" b="0" dirty="0">
                <a:sym typeface="Wingdings" pitchFamily="2" charset="2"/>
              </a:rPr>
              <a:t>eficiente</a:t>
            </a:r>
            <a:endParaRPr lang="es-ES" sz="2000" b="0" dirty="0">
              <a:sym typeface="Wingdings" pitchFamily="2" charset="2"/>
            </a:endParaRPr>
          </a:p>
        </p:txBody>
      </p:sp>
      <p:pic>
        <p:nvPicPr>
          <p:cNvPr id="10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008" y="3855408"/>
            <a:ext cx="4476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040" y="4669715"/>
            <a:ext cx="4476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329715" y="4024313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SzPct val="70000"/>
            </a:pPr>
            <a:r>
              <a:rPr lang="es-CL" sz="2000" b="0" dirty="0">
                <a:sym typeface="Wingdings" pitchFamily="2" charset="2"/>
              </a:rPr>
              <a:t>Eficacia</a:t>
            </a:r>
            <a:endParaRPr lang="es-ES" sz="2000" b="0" dirty="0">
              <a:sym typeface="Wingdings" pitchFamily="2" charset="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383608" y="4669715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SzPct val="70000"/>
            </a:pPr>
            <a:r>
              <a:rPr lang="es-CL" sz="2000" b="0" dirty="0">
                <a:sym typeface="Wingdings" pitchFamily="2" charset="2"/>
              </a:rPr>
              <a:t>Costos</a:t>
            </a:r>
            <a:endParaRPr lang="es-ES" sz="2000" b="0" dirty="0">
              <a:sym typeface="Wingdings" pitchFamily="2" charset="2"/>
            </a:endParaRPr>
          </a:p>
        </p:txBody>
      </p:sp>
      <p:sp>
        <p:nvSpPr>
          <p:cNvPr id="14" name="AutoShape 27"/>
          <p:cNvSpPr>
            <a:spLocks/>
          </p:cNvSpPr>
          <p:nvPr/>
        </p:nvSpPr>
        <p:spPr bwMode="auto">
          <a:xfrm>
            <a:off x="5638800" y="3865645"/>
            <a:ext cx="142875" cy="1439862"/>
          </a:xfrm>
          <a:prstGeom prst="rightBrace">
            <a:avLst>
              <a:gd name="adj1" fmla="val 8398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pic>
        <p:nvPicPr>
          <p:cNvPr id="15" name="Picture 3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226883"/>
            <a:ext cx="10001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84213" y="5800726"/>
            <a:ext cx="8208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SzPct val="70000"/>
              <a:buFontTx/>
              <a:buBlip>
                <a:blip r:embed="rId5"/>
              </a:buBlip>
            </a:pPr>
            <a:r>
              <a:rPr lang="es-ES" sz="2200" b="0" dirty="0"/>
              <a:t>Avance en espacios para la </a:t>
            </a:r>
            <a:r>
              <a:rPr lang="es-ES" sz="2200" u="sng" dirty="0"/>
              <a:t>autorregulación</a:t>
            </a:r>
          </a:p>
        </p:txBody>
      </p:sp>
    </p:spTree>
    <p:extLst>
      <p:ext uri="{BB962C8B-B14F-4D97-AF65-F5344CB8AC3E}">
        <p14:creationId xmlns:p14="http://schemas.microsoft.com/office/powerpoint/2010/main" val="687021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s-CL" sz="3200" dirty="0"/>
              <a:t>Desafíos y Propuestas de Mejoramiento</a:t>
            </a:r>
          </a:p>
        </p:txBody>
      </p:sp>
      <p:sp>
        <p:nvSpPr>
          <p:cNvPr id="1229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28184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FD4AE3-87F9-4917-865D-40F7ACE35CF5}" type="slidenum">
              <a:rPr lang="es-ES" b="0" smtClean="0"/>
              <a:pPr eaLnBrk="1" hangingPunct="1"/>
              <a:t>9</a:t>
            </a:fld>
            <a:endParaRPr lang="es-ES" b="0" dirty="0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39750" y="1943100"/>
            <a:ext cx="7993063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203325" lvl="3" indent="141288">
              <a:lnSpc>
                <a:spcPct val="110000"/>
              </a:lnSpc>
              <a:spcBef>
                <a:spcPct val="35000"/>
              </a:spcBef>
              <a:buSzPct val="70000"/>
            </a:pPr>
            <a:endParaRPr lang="es-CL" sz="200" b="0">
              <a:solidFill>
                <a:srgbClr val="000066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8135937" cy="4270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defPPr>
              <a:defRPr lang="es-ES"/>
            </a:defPPr>
            <a:lvl1pPr eaLnBrk="1" hangingPunct="1">
              <a:spcBef>
                <a:spcPct val="50000"/>
              </a:spcBef>
              <a:defRPr sz="220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CL" dirty="0"/>
              <a:t>Fomento de  la autorregulación</a:t>
            </a:r>
            <a:endParaRPr lang="es-ES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539750" y="1943101"/>
            <a:ext cx="8229600" cy="4222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s-CL" sz="2400" b="0" kern="0" dirty="0">
                <a:solidFill>
                  <a:schemeClr val="tx1"/>
                </a:solidFill>
              </a:rPr>
              <a:t>O</a:t>
            </a:r>
            <a:r>
              <a:rPr lang="es-CL" sz="2400" b="0" kern="0" dirty="0" smtClean="0">
                <a:solidFill>
                  <a:schemeClr val="tx1"/>
                </a:solidFill>
              </a:rPr>
              <a:t>frece ventajas por sobre un esquema por la vía regulatoria o legislativa:</a:t>
            </a:r>
          </a:p>
          <a:p>
            <a:pPr algn="just">
              <a:defRPr/>
            </a:pPr>
            <a:endParaRPr lang="es-CL" sz="7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1800" b="0" kern="0" dirty="0" smtClean="0">
                <a:solidFill>
                  <a:schemeClr val="tx1"/>
                </a:solidFill>
              </a:rPr>
              <a:t>Entrega a las sociedades la flexibilidad necesaria para que pueden adaptarse de acuerdo a su realidad particular, guiándose por el espíritu de la regulación</a:t>
            </a:r>
          </a:p>
          <a:p>
            <a:pPr lvl="1" algn="just">
              <a:buFont typeface="Wingdings" pitchFamily="2" charset="2"/>
              <a:buChar char="ü"/>
              <a:defRPr/>
            </a:pPr>
            <a:endParaRPr lang="es-CL" sz="7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1800" b="0" kern="0" dirty="0" smtClean="0">
                <a:solidFill>
                  <a:schemeClr val="tx1"/>
                </a:solidFill>
              </a:rPr>
              <a:t>Se entiende que la generación de buenas prácticas es un proceso dinámico, difícilmente </a:t>
            </a:r>
            <a:r>
              <a:rPr lang="es-CL" sz="1800" b="0" kern="0" dirty="0" err="1" smtClean="0">
                <a:solidFill>
                  <a:schemeClr val="tx1"/>
                </a:solidFill>
              </a:rPr>
              <a:t>capturable</a:t>
            </a:r>
            <a:r>
              <a:rPr lang="es-CL" sz="1800" b="0" kern="0" dirty="0" smtClean="0">
                <a:solidFill>
                  <a:schemeClr val="tx1"/>
                </a:solidFill>
              </a:rPr>
              <a:t> por un conjunto de requerimiento legales establecidos de antemano</a:t>
            </a:r>
          </a:p>
          <a:p>
            <a:pPr lvl="1" algn="just">
              <a:buFont typeface="Wingdings" pitchFamily="2" charset="2"/>
              <a:buChar char="ü"/>
              <a:defRPr/>
            </a:pPr>
            <a:endParaRPr lang="es-CL" sz="7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1800" b="0" kern="0" dirty="0" smtClean="0">
                <a:solidFill>
                  <a:schemeClr val="tx1"/>
                </a:solidFill>
              </a:rPr>
              <a:t>Insta a las sociedades a involucrarse con las mejores prácticas y cuestionar las suyas internas, más que a enfocarse simplemente a cumplir un mínimo legal</a:t>
            </a:r>
          </a:p>
          <a:p>
            <a:pPr lvl="1" algn="just">
              <a:buFont typeface="Wingdings" pitchFamily="2" charset="2"/>
              <a:buChar char="ü"/>
              <a:defRPr/>
            </a:pPr>
            <a:endParaRPr lang="es-CL" sz="700" b="0" kern="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es-CL" sz="1800" b="0" kern="0" dirty="0" smtClean="0">
                <a:solidFill>
                  <a:schemeClr val="tx1"/>
                </a:solidFill>
              </a:rPr>
              <a:t>La adopción de buenas prácticas de manera voluntaria es un instrumento eficaz para permear la cultura de las sociedades</a:t>
            </a:r>
            <a:endParaRPr lang="es-CL" sz="1800" b="0" kern="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heme/theme1.xml><?xml version="1.0" encoding="utf-8"?>
<a:theme xmlns:a="http://schemas.openxmlformats.org/drawingml/2006/main" name="plantilla_sv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lantilla_sv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lantilla_sv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lantilla_sv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12418</TotalTime>
  <Words>1315</Words>
  <Application>Microsoft Office PowerPoint</Application>
  <PresentationFormat>Presentación en pantalla (4:3)</PresentationFormat>
  <Paragraphs>171</Paragraphs>
  <Slides>17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plantilla_svs</vt:lpstr>
      <vt:lpstr>1_plantilla_svs</vt:lpstr>
      <vt:lpstr>2_plantilla_svs</vt:lpstr>
      <vt:lpstr>3_plantilla_svs</vt:lpstr>
      <vt:lpstr>Gráfico</vt:lpstr>
      <vt:lpstr>  Gobiernos Corporativos: Avances en la Regulación</vt:lpstr>
      <vt:lpstr>Agenda</vt:lpstr>
      <vt:lpstr>¿Por qué es Necesario un Marco Regulatorio?</vt:lpstr>
      <vt:lpstr>¿Por qué es Necesario un Marco Regulatorio?</vt:lpstr>
      <vt:lpstr>Gobiernos Corporativos en Chile</vt:lpstr>
      <vt:lpstr>Gobiernos Corporativos en Chile</vt:lpstr>
      <vt:lpstr>Gobiernos Corporativos en Chile</vt:lpstr>
      <vt:lpstr>Desafíos y Propuestas de Mejoramiento</vt:lpstr>
      <vt:lpstr>Desafíos y Propuestas de Mejoramiento</vt:lpstr>
      <vt:lpstr>Gobiernos Corporativos en Chile</vt:lpstr>
      <vt:lpstr>Gobiernos Corporativos en Chile</vt:lpstr>
      <vt:lpstr>Desafíos y Propuestas de Mejoramiento</vt:lpstr>
      <vt:lpstr>Desafíos y Propuestas de Mejoramiento</vt:lpstr>
      <vt:lpstr>Desafíos y Propuestas de Mejoramiento</vt:lpstr>
      <vt:lpstr>Desafíos y Propuestas de Mejoramiento</vt:lpstr>
      <vt:lpstr>Desafíos y Propuestas de Mejoramiento</vt:lpstr>
      <vt:lpstr>  Gobiernos Corporativos: Avances en la Regulación</vt:lpstr>
    </vt:vector>
  </TitlesOfParts>
  <Company>Superintendencia de Valores y Seguros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Superintendencia de Valores y Seguros</dc:creator>
  <cp:lastModifiedBy>López Bohner Hernán</cp:lastModifiedBy>
  <cp:revision>341</cp:revision>
  <cp:lastPrinted>2013-07-19T19:09:19Z</cp:lastPrinted>
  <dcterms:created xsi:type="dcterms:W3CDTF">2009-08-24T15:46:07Z</dcterms:created>
  <dcterms:modified xsi:type="dcterms:W3CDTF">2013-07-24T22:15:32Z</dcterms:modified>
</cp:coreProperties>
</file>